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300" r:id="rId2"/>
    <p:sldId id="298" r:id="rId3"/>
    <p:sldId id="299" r:id="rId4"/>
    <p:sldId id="331" r:id="rId5"/>
    <p:sldId id="301" r:id="rId6"/>
    <p:sldId id="302" r:id="rId7"/>
    <p:sldId id="332" r:id="rId8"/>
    <p:sldId id="294" r:id="rId9"/>
    <p:sldId id="264" r:id="rId10"/>
    <p:sldId id="295" r:id="rId11"/>
    <p:sldId id="296" r:id="rId12"/>
    <p:sldId id="326" r:id="rId13"/>
    <p:sldId id="297" r:id="rId14"/>
    <p:sldId id="306" r:id="rId15"/>
    <p:sldId id="305" r:id="rId16"/>
    <p:sldId id="307" r:id="rId17"/>
    <p:sldId id="308" r:id="rId18"/>
    <p:sldId id="333" r:id="rId19"/>
    <p:sldId id="309" r:id="rId20"/>
    <p:sldId id="310" r:id="rId21"/>
    <p:sldId id="311" r:id="rId22"/>
    <p:sldId id="312" r:id="rId23"/>
    <p:sldId id="323" r:id="rId24"/>
    <p:sldId id="324" r:id="rId25"/>
    <p:sldId id="303" r:id="rId26"/>
    <p:sldId id="267" r:id="rId27"/>
    <p:sldId id="325" r:id="rId28"/>
    <p:sldId id="334" r:id="rId29"/>
    <p:sldId id="321" r:id="rId30"/>
    <p:sldId id="335" r:id="rId31"/>
    <p:sldId id="304" r:id="rId32"/>
    <p:sldId id="313" r:id="rId33"/>
    <p:sldId id="314" r:id="rId34"/>
    <p:sldId id="316" r:id="rId35"/>
    <p:sldId id="315" r:id="rId36"/>
    <p:sldId id="317" r:id="rId37"/>
    <p:sldId id="318" r:id="rId38"/>
    <p:sldId id="320" r:id="rId39"/>
    <p:sldId id="336" r:id="rId40"/>
    <p:sldId id="337" r:id="rId41"/>
    <p:sldId id="322" r:id="rId42"/>
    <p:sldId id="327" r:id="rId43"/>
    <p:sldId id="328" r:id="rId44"/>
    <p:sldId id="329" r:id="rId45"/>
    <p:sldId id="330" r:id="rId46"/>
    <p:sldId id="293" r:id="rId4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1pPr>
    <a:lvl2pPr marL="0" marR="0" indent="228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2pPr>
    <a:lvl3pPr marL="0" marR="0" indent="457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3pPr>
    <a:lvl4pPr marL="0" marR="0" indent="685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4pPr>
    <a:lvl5pPr marL="0" marR="0" indent="9144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5pPr>
    <a:lvl6pPr marL="0" marR="0" indent="11430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6pPr>
    <a:lvl7pPr marL="0" marR="0" indent="1371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7pPr>
    <a:lvl8pPr marL="0" marR="0" indent="1600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8pPr>
    <a:lvl9pPr marL="0" marR="0" indent="1828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45A"/>
    <a:srgbClr val="000000"/>
    <a:srgbClr val="B36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BA9A2023-7B56-4428-8A9A-6F54622E7863}" styleName="">
    <a:tblBg/>
    <a:wholeTbl>
      <a:tcTxStyle b="off" i="off">
        <a:font>
          <a:latin typeface="Gibson"/>
          <a:ea typeface="Gibson"/>
          <a:cs typeface="Gibson"/>
        </a:font>
        <a:srgbClr val="20234C"/>
      </a:tcTxStyle>
      <a:tcStyle>
        <a:tcBdr>
          <a:left>
            <a:ln w="12700" cap="flat">
              <a:solidFill>
                <a:srgbClr val="F65358"/>
              </a:solidFill>
              <a:prstDash val="solid"/>
              <a:miter lim="400000"/>
            </a:ln>
          </a:left>
          <a:right>
            <a:ln w="12700" cap="flat">
              <a:solidFill>
                <a:srgbClr val="F65358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65358"/>
              </a:solidFill>
              <a:prstDash val="solid"/>
              <a:miter lim="400000"/>
            </a:ln>
          </a:bottom>
          <a:insideH>
            <a:ln w="12700" cap="flat">
              <a:solidFill>
                <a:srgbClr val="F65358"/>
              </a:solidFill>
              <a:prstDash val="solid"/>
              <a:miter lim="400000"/>
            </a:ln>
          </a:insideH>
          <a:insideV>
            <a:ln w="12700" cap="flat">
              <a:solidFill>
                <a:srgbClr val="F6535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EDE8E4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75257">
              <a:alpha val="83937"/>
            </a:srgbClr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75257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56B6E">
              <a:alpha val="83467"/>
            </a:srgbClr>
          </a:solidFill>
        </a:fill>
      </a:tcStyle>
    </a:lastRow>
    <a:firstRow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7525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5226" autoAdjust="0"/>
  </p:normalViewPr>
  <p:slideViewPr>
    <p:cSldViewPr snapToGrid="0">
      <p:cViewPr varScale="1">
        <p:scale>
          <a:sx n="39" d="100"/>
          <a:sy n="39" d="100"/>
        </p:scale>
        <p:origin x="365" y="86"/>
      </p:cViewPr>
      <p:guideLst/>
    </p:cSldViewPr>
  </p:slideViewPr>
  <p:outlineViewPr>
    <p:cViewPr>
      <p:scale>
        <a:sx n="33" d="100"/>
        <a:sy n="33" d="100"/>
      </p:scale>
      <p:origin x="0" y="-1462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pter // level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hapter - level 02"/>
          <p:cNvSpPr>
            <a:spLocks noGrp="1"/>
          </p:cNvSpPr>
          <p:nvPr>
            <p:ph type="body" sz="quarter" idx="13"/>
          </p:nvPr>
        </p:nvSpPr>
        <p:spPr>
          <a:xfrm>
            <a:off x="2133112" y="4971894"/>
            <a:ext cx="20117776" cy="30717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Chapter - level 02</a:t>
            </a:r>
          </a:p>
        </p:txBody>
      </p:sp>
      <p:sp>
        <p:nvSpPr>
          <p:cNvPr id="47" name="Subtitle"/>
          <p:cNvSpPr>
            <a:spLocks noGrp="1"/>
          </p:cNvSpPr>
          <p:nvPr>
            <p:ph type="body" sz="quarter" idx="14"/>
          </p:nvPr>
        </p:nvSpPr>
        <p:spPr>
          <a:xfrm>
            <a:off x="2133112" y="8170391"/>
            <a:ext cx="20117776" cy="1524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Text">
            <a:extLst>
              <a:ext uri="{FF2B5EF4-FFF2-40B4-BE49-F238E27FC236}">
                <a16:creationId xmlns:a16="http://schemas.microsoft.com/office/drawing/2014/main" id="{11D4B41A-0C07-4A8D-8D1F-C0A0558C1E43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12" name="Title Text">
            <a:extLst>
              <a:ext uri="{FF2B5EF4-FFF2-40B4-BE49-F238E27FC236}">
                <a16:creationId xmlns:a16="http://schemas.microsoft.com/office/drawing/2014/main" id="{80E20AF9-DFAF-4059-82BC-9945CB604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3" name="Body Level One…">
            <a:extLst>
              <a:ext uri="{FF2B5EF4-FFF2-40B4-BE49-F238E27FC236}">
                <a16:creationId xmlns:a16="http://schemas.microsoft.com/office/drawing/2014/main" id="{A1EF3ED8-080B-4255-89F5-C090FC46BE3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// Bullet with 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Text"/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!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ank you!"/>
          <p:cNvSpPr txBox="1">
            <a:spLocks noGrp="1"/>
          </p:cNvSpPr>
          <p:nvPr>
            <p:ph type="body" sz="quarter" idx="13"/>
          </p:nvPr>
        </p:nvSpPr>
        <p:spPr>
          <a:xfrm>
            <a:off x="8490337" y="6146799"/>
            <a:ext cx="7403326" cy="1422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7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Thank you!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2588" y="427485"/>
            <a:ext cx="363856" cy="330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7525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130" y="431800"/>
            <a:ext cx="363856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defRPr sz="1500">
                <a:solidFill>
                  <a:srgbClr val="EDE8E4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63" r:id="rId4"/>
  </p:sldLayoutIdLst>
  <p:transition spd="med"/>
  <p:txStyles>
    <p:titleStyle>
      <a:lvl1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0" marR="0" indent="228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0" marR="0" indent="457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0" marR="0" indent="685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0" marR="0" indent="914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0" marR="0" indent="11430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0" marR="0" indent="1371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0" marR="0" indent="1600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0" marR="0" indent="1828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titleStyle>
    <p:bodyStyle>
      <a:lvl1pPr marL="21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85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148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212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275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339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402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466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529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louthy/language-ext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384506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Move To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5999782"/>
            <a:ext cx="20117776" cy="4183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16000" dirty="0"/>
              <a:t>Functional Programming</a:t>
            </a:r>
            <a:endParaRPr sz="16000" dirty="0"/>
          </a:p>
        </p:txBody>
      </p:sp>
    </p:spTree>
    <p:extLst>
      <p:ext uri="{BB962C8B-B14F-4D97-AF65-F5344CB8AC3E}">
        <p14:creationId xmlns:p14="http://schemas.microsoft.com/office/powerpoint/2010/main" val="2448479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Immutability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004354" y="4178860"/>
            <a:ext cx="21005801" cy="842358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/>
              <a:t>Avoiding state mutation and shared state</a:t>
            </a:r>
          </a:p>
          <a:p>
            <a:pPr marL="0" indent="0">
              <a:buNone/>
            </a:pPr>
            <a:r>
              <a:rPr lang="en-GB" sz="4800" dirty="0"/>
              <a:t>Function “must” be pure</a:t>
            </a:r>
          </a:p>
          <a:p>
            <a:pPr marL="1270000" lvl="2" indent="0">
              <a:buNone/>
            </a:pPr>
            <a:r>
              <a:rPr lang="en-GB" sz="4400" b="1" dirty="0"/>
              <a:t>	Deterministic</a:t>
            </a:r>
          </a:p>
          <a:p>
            <a:pPr marL="1270000" lvl="2" indent="0">
              <a:buNone/>
            </a:pPr>
            <a:r>
              <a:rPr lang="en-GB" sz="4000" b="1" dirty="0"/>
              <a:t>	No side effect</a:t>
            </a:r>
          </a:p>
          <a:p>
            <a:pPr marL="1905000" lvl="3" indent="0">
              <a:buNone/>
            </a:pPr>
            <a:r>
              <a:rPr lang="en-GB" sz="3600" dirty="0"/>
              <a:t>Mutate global state, Mutates input arguments, Throw exception, Perform any I/O operation</a:t>
            </a:r>
          </a:p>
          <a:p>
            <a:pPr marL="1270000" lvl="2" indent="0">
              <a:buNone/>
            </a:pPr>
            <a:r>
              <a:rPr lang="en-GB" sz="4000" dirty="0"/>
              <a:t>	No race condition</a:t>
            </a:r>
          </a:p>
          <a:p>
            <a:pPr marL="635000" lvl="1" indent="0">
              <a:buNone/>
            </a:pPr>
            <a:r>
              <a:rPr lang="en-GB" sz="4000" b="1" dirty="0"/>
              <a:t>		Referential transparency </a:t>
            </a:r>
          </a:p>
          <a:p>
            <a:pPr marL="635000" lvl="1" indent="0">
              <a:buNone/>
            </a:pPr>
            <a:r>
              <a:rPr lang="en-GB" sz="4800" dirty="0"/>
              <a:t>Function “must” be sincere (do what it says)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659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Functional</a:t>
            </a:r>
            <a:r>
              <a:rPr lang="en-GB" sz="6000" dirty="0">
                <a:solidFill>
                  <a:srgbClr val="F3545A"/>
                </a:solidFill>
              </a:rPr>
              <a:t> </a:t>
            </a:r>
            <a:r>
              <a:rPr lang="en-GB" sz="8000" dirty="0">
                <a:solidFill>
                  <a:srgbClr val="F3545A"/>
                </a:solidFill>
              </a:rPr>
              <a:t>programming paradigm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016000" lvl="2" indent="0">
              <a:buNone/>
            </a:pPr>
            <a:r>
              <a:rPr lang="en-GB" sz="6000" dirty="0"/>
              <a:t>The imperative approach follows the principle of workflow control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‘how to do’</a:t>
            </a:r>
            <a:endParaRPr lang="en-GB" sz="6000" dirty="0">
              <a:solidFill>
                <a:srgbClr val="F3545A"/>
              </a:solidFill>
            </a:endParaRPr>
          </a:p>
          <a:p>
            <a:pPr marL="1016000" lvl="2" indent="0">
              <a:buNone/>
            </a:pPr>
            <a:endParaRPr lang="en-GB" sz="6000" dirty="0"/>
          </a:p>
          <a:p>
            <a:pPr marL="1016000" lvl="2" indent="0">
              <a:buNone/>
            </a:pPr>
            <a:r>
              <a:rPr lang="en-GB" sz="6000" dirty="0"/>
              <a:t>The declarative approach describes the data flow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‘what to do’</a:t>
            </a:r>
          </a:p>
        </p:txBody>
      </p:sp>
    </p:spTree>
    <p:extLst>
      <p:ext uri="{BB962C8B-B14F-4D97-AF65-F5344CB8AC3E}">
        <p14:creationId xmlns:p14="http://schemas.microsoft.com/office/powerpoint/2010/main" val="326601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Unit instead Void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216653"/>
            <a:ext cx="21005801" cy="8277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Modelling the absence of data</a:t>
            </a:r>
          </a:p>
          <a:p>
            <a:pPr marL="635000" lvl="1" indent="0">
              <a:buNone/>
            </a:pPr>
            <a:r>
              <a:rPr lang="en-GB" sz="4400" b="1" dirty="0"/>
              <a:t>Void</a:t>
            </a:r>
            <a:r>
              <a:rPr lang="en-GB" sz="4400" dirty="0"/>
              <a:t> has a lot of problem because the compiler treat it as special value and we cannot write something like </a:t>
            </a:r>
            <a:r>
              <a:rPr lang="en-GB" sz="4400" b="1" dirty="0" err="1"/>
              <a:t>Func</a:t>
            </a:r>
            <a:r>
              <a:rPr lang="en-GB" sz="4400" b="1" dirty="0"/>
              <a:t>&lt;Void&gt;</a:t>
            </a:r>
          </a:p>
          <a:p>
            <a:pPr marL="635000" lvl="1" indent="0">
              <a:buNone/>
            </a:pPr>
            <a:r>
              <a:rPr lang="en-GB" sz="4400" dirty="0"/>
              <a:t>The use of void in the functions means we have function with side effect because they don’t return anything</a:t>
            </a:r>
            <a:endParaRPr lang="en-GB" sz="4400" b="1" dirty="0"/>
          </a:p>
          <a:p>
            <a:pPr marL="635000" lvl="1" indent="0">
              <a:buNone/>
            </a:pPr>
            <a:r>
              <a:rPr lang="en-GB" sz="4400" b="1" dirty="0"/>
              <a:t>Unit </a:t>
            </a:r>
            <a:r>
              <a:rPr lang="en-GB" sz="4400" dirty="0"/>
              <a:t>is a type to represent the absence of data</a:t>
            </a:r>
          </a:p>
          <a:p>
            <a:pPr marL="635000" lvl="1" indent="0">
              <a:buNone/>
            </a:pPr>
            <a:r>
              <a:rPr lang="en-GB" sz="4400" dirty="0"/>
              <a:t>Using </a:t>
            </a:r>
            <a:r>
              <a:rPr lang="en-GB" sz="4400" b="1" dirty="0"/>
              <a:t>Unit</a:t>
            </a:r>
            <a:r>
              <a:rPr lang="en-GB" sz="4400" dirty="0"/>
              <a:t> we can convert all the </a:t>
            </a:r>
            <a:r>
              <a:rPr lang="en-GB" sz="4400" b="1" dirty="0"/>
              <a:t>Action</a:t>
            </a:r>
            <a:r>
              <a:rPr lang="en-GB" sz="4400" dirty="0"/>
              <a:t> function into </a:t>
            </a:r>
            <a:r>
              <a:rPr lang="en-GB" sz="4400" b="1" dirty="0" err="1"/>
              <a:t>Func</a:t>
            </a:r>
            <a:r>
              <a:rPr lang="en-GB" sz="4400" b="1" dirty="0"/>
              <a:t>&lt;Unit&gt;</a:t>
            </a:r>
          </a:p>
          <a:p>
            <a:pPr marL="635000" lvl="1" indent="0">
              <a:buNone/>
            </a:pPr>
            <a:r>
              <a:rPr lang="en-GB" sz="4400" b="1" dirty="0"/>
              <a:t>Every functions should return a value and void is a type with zero values</a:t>
            </a:r>
          </a:p>
          <a:p>
            <a:pPr lvl="2"/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3050088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Datatypes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4273826"/>
            <a:ext cx="21005801" cy="84037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A </a:t>
            </a:r>
            <a:r>
              <a:rPr lang="en-GB" sz="6000" b="1" dirty="0"/>
              <a:t>datatype</a:t>
            </a:r>
            <a:r>
              <a:rPr lang="en-GB" sz="6000" dirty="0"/>
              <a:t> is a an abstraction that encapsulates one reusable coding pattern</a:t>
            </a:r>
          </a:p>
          <a:p>
            <a:pPr marL="0" indent="0">
              <a:buNone/>
            </a:pPr>
            <a:r>
              <a:rPr lang="en-GB" sz="6000" dirty="0"/>
              <a:t>These datatypes are generalised by having one or several generic parameter</a:t>
            </a:r>
          </a:p>
          <a:p>
            <a:pPr marL="0" indent="0">
              <a:buNone/>
            </a:pPr>
            <a:r>
              <a:rPr lang="en-GB" sz="6000" dirty="0"/>
              <a:t>Usually a data type is implemented by a struct to be immutable</a:t>
            </a:r>
          </a:p>
          <a:p>
            <a:pPr marL="0" indent="0">
              <a:buNone/>
            </a:pP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009162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b="1" dirty="0"/>
              <a:t>Option&lt;T&gt;</a:t>
            </a:r>
            <a:r>
              <a:rPr lang="en-GB" sz="6000" dirty="0"/>
              <a:t>  is a datatype that represents absence.</a:t>
            </a:r>
          </a:p>
          <a:p>
            <a:pPr marL="0" indent="0">
              <a:buNone/>
            </a:pPr>
            <a:r>
              <a:rPr lang="en-GB" sz="6000" dirty="0"/>
              <a:t>It is like a </a:t>
            </a:r>
            <a:r>
              <a:rPr lang="en-GB" sz="6000" b="1" dirty="0"/>
              <a:t>box</a:t>
            </a:r>
            <a:r>
              <a:rPr lang="en-GB" sz="6000" dirty="0"/>
              <a:t> containing or not the value</a:t>
            </a:r>
          </a:p>
          <a:p>
            <a:pPr marL="0" indent="0">
              <a:buNone/>
            </a:pPr>
            <a:r>
              <a:rPr lang="en-GB" sz="6000" dirty="0"/>
              <a:t>You can access the internal value using a</a:t>
            </a:r>
            <a:r>
              <a:rPr lang="en-GB" sz="6000" b="1" dirty="0"/>
              <a:t> Match</a:t>
            </a:r>
            <a:r>
              <a:rPr lang="en-GB" sz="6000" dirty="0"/>
              <a:t> function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Some</a:t>
            </a:r>
            <a:r>
              <a:rPr lang="en-GB" sz="6000" dirty="0"/>
              <a:t> call back in case of value is present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None</a:t>
            </a:r>
            <a:r>
              <a:rPr lang="en-GB" sz="6000" dirty="0"/>
              <a:t> call back in case of value is not present</a:t>
            </a:r>
          </a:p>
        </p:txBody>
      </p:sp>
    </p:spTree>
    <p:extLst>
      <p:ext uri="{BB962C8B-B14F-4D97-AF65-F5344CB8AC3E}">
        <p14:creationId xmlns:p14="http://schemas.microsoft.com/office/powerpoint/2010/main" val="1150389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44880-6A82-470D-8341-A2FF6163C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667" y="2596015"/>
            <a:ext cx="15030450" cy="109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6775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48BBA3-821A-4E79-9BEB-86F965FF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12730"/>
            <a:ext cx="12982575" cy="598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5ADF46-B794-44F8-B640-E546E671E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7043945"/>
            <a:ext cx="112204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36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use case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A03AD738-2B6F-45A0-BC74-46ADA3B08944}"/>
              </a:ext>
            </a:extLst>
          </p:cNvPr>
          <p:cNvSpPr txBox="1">
            <a:spLocks/>
          </p:cNvSpPr>
          <p:nvPr/>
        </p:nvSpPr>
        <p:spPr>
          <a:xfrm>
            <a:off x="413051" y="12401173"/>
            <a:ext cx="14475766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not safe, we have to check for NULL value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890E87-C874-4F4B-B0FD-89B19BB75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1" y="4004468"/>
            <a:ext cx="12163425" cy="7372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5D122D-ECC9-4410-A8CB-A74444AC4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236" y="2158139"/>
            <a:ext cx="11344275" cy="476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E3628F-E301-486B-BDE2-5589EEAD5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7236" y="7359553"/>
            <a:ext cx="106680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01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much better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17A19FF5-F581-4123-ABF3-B0F0E89CE0D1}"/>
              </a:ext>
            </a:extLst>
          </p:cNvPr>
          <p:cNvSpPr txBox="1">
            <a:spLocks/>
          </p:cNvSpPr>
          <p:nvPr/>
        </p:nvSpPr>
        <p:spPr>
          <a:xfrm>
            <a:off x="1108790" y="12340308"/>
            <a:ext cx="12162029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safe by design, no NULL to check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A9268-344B-48CA-A937-07C1BE7C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077256"/>
            <a:ext cx="12163425" cy="7448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6BCD1-C646-4EBA-86D5-884B2A282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6476" y="3281599"/>
            <a:ext cx="11001375" cy="4476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80035A-A1E4-4389-8029-B4BA5C71A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6476" y="7823811"/>
            <a:ext cx="110871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92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In the day by day work functions can fail, so we have to handle the errors</a:t>
            </a:r>
          </a:p>
          <a:p>
            <a:pPr marL="0" indent="0">
              <a:buNone/>
            </a:pPr>
            <a:r>
              <a:rPr lang="en-GB" sz="6000" b="1" dirty="0"/>
              <a:t>Either</a:t>
            </a:r>
            <a:r>
              <a:rPr lang="en-GB" sz="6000" dirty="0"/>
              <a:t> allows us to define two possible return values for a function</a:t>
            </a:r>
          </a:p>
          <a:p>
            <a:pPr marL="635000" lvl="1" indent="0">
              <a:buNone/>
            </a:pPr>
            <a:r>
              <a:rPr lang="en-GB" sz="5400" dirty="0"/>
              <a:t>		The </a:t>
            </a:r>
            <a:r>
              <a:rPr lang="en-GB" sz="5400" b="1" dirty="0">
                <a:solidFill>
                  <a:srgbClr val="F3545A"/>
                </a:solidFill>
              </a:rPr>
              <a:t>Right</a:t>
            </a:r>
            <a:r>
              <a:rPr lang="en-GB" sz="5400" dirty="0"/>
              <a:t> value is case of success</a:t>
            </a:r>
          </a:p>
          <a:p>
            <a:pPr marL="635000" lvl="1" indent="0">
              <a:buNone/>
            </a:pPr>
            <a:r>
              <a:rPr lang="en-GB" dirty="0"/>
              <a:t>		</a:t>
            </a:r>
            <a:r>
              <a:rPr lang="en-GB" sz="5400" dirty="0"/>
              <a:t>The </a:t>
            </a:r>
            <a:r>
              <a:rPr lang="en-GB" sz="5400" b="1" dirty="0">
                <a:solidFill>
                  <a:srgbClr val="F3545A"/>
                </a:solidFill>
              </a:rPr>
              <a:t>Left</a:t>
            </a:r>
            <a:r>
              <a:rPr lang="en-GB" sz="5400" dirty="0"/>
              <a:t> value in case of error</a:t>
            </a:r>
          </a:p>
        </p:txBody>
      </p:sp>
    </p:spTree>
    <p:extLst>
      <p:ext uri="{BB962C8B-B14F-4D97-AF65-F5344CB8AC3E}">
        <p14:creationId xmlns:p14="http://schemas.microsoft.com/office/powerpoint/2010/main" val="1345240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Are you safe and in control?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1978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5F28E-A63B-4627-BB3C-82F95931E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20" y="3636657"/>
            <a:ext cx="9871959" cy="939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8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CC676-ECF9-4DA7-BD0C-83E5741D5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412" y="695325"/>
            <a:ext cx="13201650" cy="123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4942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454F73-DD6E-4E27-A402-DC2C4899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7" y="4322486"/>
            <a:ext cx="11772900" cy="4752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1DBF5-C06F-4D89-B193-FC3D68B7C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137" y="8129463"/>
            <a:ext cx="124301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9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use case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BB9866-64EE-41FA-ABF6-0FD065F2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65642"/>
            <a:ext cx="13935075" cy="7210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A907AF-048F-4797-96F4-92FC8C82A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339933"/>
            <a:ext cx="11610975" cy="5076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1F1643-3272-4604-867E-1432C4C43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8535304"/>
            <a:ext cx="105727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0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Try</a:t>
            </a:r>
            <a:r>
              <a:rPr lang="en-GB" dirty="0"/>
              <a:t> monad allow us to encapsulate into a function the exception handling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Success</a:t>
            </a:r>
            <a:r>
              <a:rPr lang="en-GB" dirty="0"/>
              <a:t> value when the computation is ok without exception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Exception</a:t>
            </a:r>
            <a:r>
              <a:rPr lang="en-GB" dirty="0"/>
              <a:t> value in case of exception</a:t>
            </a:r>
          </a:p>
        </p:txBody>
      </p:sp>
    </p:spTree>
    <p:extLst>
      <p:ext uri="{BB962C8B-B14F-4D97-AF65-F5344CB8AC3E}">
        <p14:creationId xmlns:p14="http://schemas.microsoft.com/office/powerpoint/2010/main" val="184916388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59C09-1944-4A61-A012-CA4647395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80" y="5408546"/>
            <a:ext cx="8123914" cy="3018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7F5DA-9510-4697-98EA-5FF622BB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2701" y="4099071"/>
            <a:ext cx="9200311" cy="3713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C87E7-C554-4A79-BBA9-351449328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700" y="8079160"/>
            <a:ext cx="9200311" cy="39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24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Patterns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073516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xfrm>
            <a:off x="572034" y="205014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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134319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2C81A1-7FAB-4BED-B9DB-42DCF84C6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166" y="3294118"/>
            <a:ext cx="15531634" cy="9795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1CC4D-9B86-436C-AE9C-013E5F7C2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8" y="3789731"/>
            <a:ext cx="9477375" cy="3057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D7D2D9-F5B3-4DF5-8971-B7EE9237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58" y="6658367"/>
            <a:ext cx="10715625" cy="704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6FC5C-327E-4532-B45F-AA2D679A3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068" y="3574199"/>
            <a:ext cx="11201400" cy="3914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EFC975-6F4F-4628-8259-B1AA8744B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1283" y="8661114"/>
            <a:ext cx="114871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 using HOF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0FC25A-40C6-431B-86FF-8FF30C24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12" y="4081048"/>
            <a:ext cx="10153650" cy="4162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8D9206-74A8-414C-94C6-9DD0C2448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862" y="8374036"/>
            <a:ext cx="122205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0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7EBF93-A1A7-48EF-B69E-91B217D6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607" y="7618362"/>
            <a:ext cx="13260215" cy="4914625"/>
          </a:xfrm>
          <a:prstGeom prst="rect">
            <a:avLst/>
          </a:prstGeom>
        </p:spPr>
      </p:pic>
      <p:sp>
        <p:nvSpPr>
          <p:cNvPr id="8" name="Subtitle Text">
            <a:extLst>
              <a:ext uri="{FF2B5EF4-FFF2-40B4-BE49-F238E27FC236}">
                <a16:creationId xmlns:a16="http://schemas.microsoft.com/office/drawing/2014/main" id="{79C65C47-209C-4350-96EA-563F0917B99B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 is a block with an input and two possible outputs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7CA217E4-18F6-4AA3-983B-35F71E0F8B11}"/>
              </a:ext>
            </a:extLst>
          </p:cNvPr>
          <p:cNvSpPr txBox="1">
            <a:spLocks/>
          </p:cNvSpPr>
          <p:nvPr/>
        </p:nvSpPr>
        <p:spPr>
          <a:xfrm>
            <a:off x="2778564" y="5665580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We can compose functions to obtain a chain</a:t>
            </a:r>
          </a:p>
        </p:txBody>
      </p:sp>
    </p:spTree>
    <p:extLst>
      <p:ext uri="{BB962C8B-B14F-4D97-AF65-F5344CB8AC3E}">
        <p14:creationId xmlns:p14="http://schemas.microsoft.com/office/powerpoint/2010/main" val="305074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9600" dirty="0"/>
              <a:t>Move to functional</a:t>
            </a:r>
            <a:endParaRPr sz="9600"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Agenda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762113" y="4427843"/>
            <a:ext cx="16124977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/>
              <a:t>Why?</a:t>
            </a:r>
          </a:p>
          <a:p>
            <a:pPr marL="0" indent="0">
              <a:buNone/>
            </a:pPr>
            <a:r>
              <a:rPr lang="en-GB" sz="8000" dirty="0"/>
              <a:t>Theory</a:t>
            </a:r>
          </a:p>
          <a:p>
            <a:pPr marL="0" indent="0">
              <a:buNone/>
            </a:pPr>
            <a:r>
              <a:rPr lang="en-GB" sz="8000" dirty="0"/>
              <a:t>Patterns</a:t>
            </a:r>
          </a:p>
          <a:p>
            <a:pPr marL="0" indent="0">
              <a:buNone/>
            </a:pPr>
            <a:r>
              <a:rPr lang="en-GB" sz="8000" dirty="0"/>
              <a:t>Snippets</a:t>
            </a:r>
          </a:p>
        </p:txBody>
      </p:sp>
    </p:spTree>
    <p:extLst>
      <p:ext uri="{BB962C8B-B14F-4D97-AF65-F5344CB8AC3E}">
        <p14:creationId xmlns:p14="http://schemas.microsoft.com/office/powerpoint/2010/main" val="841157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pattern…use case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C7D93-B4C7-45A4-A7F8-39E9C0EDA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46" y="7783506"/>
            <a:ext cx="7906059" cy="3855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75F18-AD5D-4587-A460-723623711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836" y="7901535"/>
            <a:ext cx="6229350" cy="3620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7A23D-0A9C-4D05-AF3D-EB067E789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0417" y="7901535"/>
            <a:ext cx="7109938" cy="3620198"/>
          </a:xfrm>
          <a:prstGeom prst="rect">
            <a:avLst/>
          </a:prstGeom>
        </p:spPr>
      </p:pic>
      <p:sp>
        <p:nvSpPr>
          <p:cNvPr id="11" name="Subtitle Text">
            <a:extLst>
              <a:ext uri="{FF2B5EF4-FFF2-40B4-BE49-F238E27FC236}">
                <a16:creationId xmlns:a16="http://schemas.microsoft.com/office/drawing/2014/main" id="{41737D65-B7DE-4EE2-A6ED-ABBAB27CC9AE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Sending email from list of strings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164CE1-040A-40EC-AC96-AF80A7A7C020}"/>
              </a:ext>
            </a:extLst>
          </p:cNvPr>
          <p:cNvCxnSpPr/>
          <p:nvPr/>
        </p:nvCxnSpPr>
        <p:spPr>
          <a:xfrm>
            <a:off x="2286000" y="930302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97CB2A-4DBE-4227-8AD9-EA128D872D81}"/>
              </a:ext>
            </a:extLst>
          </p:cNvPr>
          <p:cNvCxnSpPr/>
          <p:nvPr/>
        </p:nvCxnSpPr>
        <p:spPr>
          <a:xfrm>
            <a:off x="8965412" y="928620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76050D-0591-4642-8FC5-A03E988F88CE}"/>
              </a:ext>
            </a:extLst>
          </p:cNvPr>
          <p:cNvCxnSpPr/>
          <p:nvPr/>
        </p:nvCxnSpPr>
        <p:spPr>
          <a:xfrm>
            <a:off x="15565504" y="9222494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3944F0-A5FB-41B0-972F-1C0A1B86887D}"/>
              </a:ext>
            </a:extLst>
          </p:cNvPr>
          <p:cNvCxnSpPr>
            <a:cxnSpLocks/>
          </p:cNvCxnSpPr>
          <p:nvPr/>
        </p:nvCxnSpPr>
        <p:spPr>
          <a:xfrm>
            <a:off x="8792308" y="9472246"/>
            <a:ext cx="6142892" cy="1453662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12F43B-13C5-46EF-867A-2B4904992554}"/>
              </a:ext>
            </a:extLst>
          </p:cNvPr>
          <p:cNvCxnSpPr>
            <a:cxnSpLocks/>
          </p:cNvCxnSpPr>
          <p:nvPr/>
        </p:nvCxnSpPr>
        <p:spPr>
          <a:xfrm>
            <a:off x="15565504" y="10925908"/>
            <a:ext cx="6241774" cy="0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64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Snippets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579182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Snippets… </a:t>
            </a:r>
            <a:r>
              <a:rPr lang="en-GB" b="1" dirty="0"/>
              <a:t>language-</a:t>
            </a:r>
            <a:r>
              <a:rPr lang="en-GB" b="1" dirty="0" err="1"/>
              <a:t>ext</a:t>
            </a:r>
            <a:endParaRPr b="1"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Don’t reinvent the wheel</a:t>
            </a:r>
          </a:p>
          <a:p>
            <a:r>
              <a:rPr lang="en-GB" dirty="0"/>
              <a:t>Using the library </a:t>
            </a:r>
            <a:r>
              <a:rPr lang="en-GB" b="1" dirty="0"/>
              <a:t>language-</a:t>
            </a:r>
            <a:r>
              <a:rPr lang="en-GB" b="1" dirty="0" err="1"/>
              <a:t>ext</a:t>
            </a:r>
            <a:r>
              <a:rPr lang="en-GB" b="1" dirty="0"/>
              <a:t>    </a:t>
            </a:r>
            <a:r>
              <a:rPr lang="en-GB" dirty="0">
                <a:hlinkClick r:id="rId2"/>
              </a:rPr>
              <a:t>https://github.com/louthy/language-ext</a:t>
            </a:r>
            <a:endParaRPr lang="en-GB" dirty="0"/>
          </a:p>
          <a:p>
            <a:endParaRPr lang="en-GB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7224EB-6811-4DEA-9317-4EFFA9C6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91" y="7939368"/>
            <a:ext cx="1238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5239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D1DE-E792-4B32-BBF5-D6BE836C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282869"/>
            <a:ext cx="7729466" cy="9557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AEFC56-6E4C-4FAB-AA16-7CEED6D1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006" y="3282869"/>
            <a:ext cx="5953406" cy="7578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E07C98-05F5-455F-BB91-5B7406597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0828" y="1648723"/>
            <a:ext cx="6771996" cy="3995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18640-98A8-430F-AC62-DEAD316D9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0828" y="5842666"/>
            <a:ext cx="6771996" cy="3995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F95DBD-D810-4A8E-8F60-2FFE3CF24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70827" y="10036609"/>
            <a:ext cx="6771995" cy="33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D1DE-E792-4B32-BBF5-D6BE836C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282869"/>
            <a:ext cx="7729466" cy="955747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4596B1-FB0A-4721-87FF-A1848F39FAA2}"/>
              </a:ext>
            </a:extLst>
          </p:cNvPr>
          <p:cNvSpPr/>
          <p:nvPr/>
        </p:nvSpPr>
        <p:spPr>
          <a:xfrm>
            <a:off x="1399472" y="3783106"/>
            <a:ext cx="4804104" cy="1201270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8EA-B27E-4E3A-8207-B907FC86126E}"/>
              </a:ext>
            </a:extLst>
          </p:cNvPr>
          <p:cNvSpPr/>
          <p:nvPr/>
        </p:nvSpPr>
        <p:spPr>
          <a:xfrm>
            <a:off x="1399471" y="8022609"/>
            <a:ext cx="5270269" cy="4338917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464508-4FB7-4A6F-8981-D1C286A75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396" y="4105401"/>
            <a:ext cx="12898132" cy="67701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1C856D-9EB8-4DCE-B4C0-00622B5BD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484" y="7680532"/>
            <a:ext cx="7629645" cy="205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1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1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D0252B-4D9C-45DD-8D68-EB14BCC4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976294"/>
            <a:ext cx="9469495" cy="8108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550DC1-7090-48A5-A875-589AEE1CC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8413" y="2894616"/>
            <a:ext cx="6551948" cy="40996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B4C2E0-D454-40EA-B182-1C4EE339F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8413" y="7785923"/>
            <a:ext cx="6551949" cy="409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2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9D8B37-A2EA-429C-9072-9BBBFBDB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72" y="3410607"/>
            <a:ext cx="7968439" cy="9661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4B7854-8608-4916-B98E-7D47E0176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894616"/>
            <a:ext cx="7799294" cy="46168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A2BE72-4697-41AA-901D-BF4A90F42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7753431"/>
            <a:ext cx="7799294" cy="531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2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3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66069-ADCD-4E8C-A1BC-8AAFB89C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92" y="3793896"/>
            <a:ext cx="9999850" cy="799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B2617C-7DE2-48EA-BFB7-BEC4B1915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016" y="2596015"/>
            <a:ext cx="8361549" cy="4601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7582E4-E547-4082-A0EE-BB3AF3403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1016" y="7374189"/>
            <a:ext cx="8361548" cy="566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product list from </a:t>
            </a:r>
            <a:r>
              <a:rPr lang="en-GB" sz="5400" dirty="0" err="1"/>
              <a:t>Catalog</a:t>
            </a:r>
            <a:r>
              <a:rPr lang="en-GB" sz="5400" dirty="0"/>
              <a:t> </a:t>
            </a:r>
            <a:r>
              <a:rPr lang="en-GB" sz="5400" dirty="0" err="1"/>
              <a:t>Api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778564" y="670509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For each product </a:t>
            </a: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product details from Product </a:t>
            </a:r>
            <a:r>
              <a:rPr lang="en-GB" sz="5400" dirty="0" err="1"/>
              <a:t>Api</a:t>
            </a:r>
            <a:endParaRPr lang="en-GB" sz="5400" dirty="0"/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93E75297-CDE1-4D23-915D-626168FEEC69}"/>
              </a:ext>
            </a:extLst>
          </p:cNvPr>
          <p:cNvSpPr txBox="1">
            <a:spLocks/>
          </p:cNvSpPr>
          <p:nvPr/>
        </p:nvSpPr>
        <p:spPr>
          <a:xfrm>
            <a:off x="2778564" y="8881861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Convert</a:t>
            </a:r>
            <a:r>
              <a:rPr lang="en-GB" sz="5400" dirty="0"/>
              <a:t> product detail into a view model</a:t>
            </a:r>
          </a:p>
        </p:txBody>
      </p:sp>
      <p:sp>
        <p:nvSpPr>
          <p:cNvPr id="12" name="Subtitle Text">
            <a:extLst>
              <a:ext uri="{FF2B5EF4-FFF2-40B4-BE49-F238E27FC236}">
                <a16:creationId xmlns:a16="http://schemas.microsoft.com/office/drawing/2014/main" id="{EFEA5847-C9BB-4B6E-A8E2-7B8B7ABB7031}"/>
              </a:ext>
            </a:extLst>
          </p:cNvPr>
          <p:cNvSpPr txBox="1">
            <a:spLocks/>
          </p:cNvSpPr>
          <p:nvPr/>
        </p:nvSpPr>
        <p:spPr>
          <a:xfrm>
            <a:off x="2778564" y="997024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Return</a:t>
            </a:r>
            <a:r>
              <a:rPr lang="en-GB" sz="5400" dirty="0"/>
              <a:t> the array of product view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778564" y="554135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If no response return empty array</a:t>
            </a:r>
          </a:p>
        </p:txBody>
      </p:sp>
      <p:sp>
        <p:nvSpPr>
          <p:cNvPr id="14" name="Subtitle Text">
            <a:extLst>
              <a:ext uri="{FF2B5EF4-FFF2-40B4-BE49-F238E27FC236}">
                <a16:creationId xmlns:a16="http://schemas.microsoft.com/office/drawing/2014/main" id="{B6D3C616-FA0F-485A-AC01-CCD8E201549D}"/>
              </a:ext>
            </a:extLst>
          </p:cNvPr>
          <p:cNvSpPr txBox="1">
            <a:spLocks/>
          </p:cNvSpPr>
          <p:nvPr/>
        </p:nvSpPr>
        <p:spPr>
          <a:xfrm>
            <a:off x="2778564" y="7793478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If no response go to next product</a:t>
            </a:r>
          </a:p>
        </p:txBody>
      </p:sp>
    </p:spTree>
    <p:extLst>
      <p:ext uri="{BB962C8B-B14F-4D97-AF65-F5344CB8AC3E}">
        <p14:creationId xmlns:p14="http://schemas.microsoft.com/office/powerpoint/2010/main" val="38817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A9C684-D998-44D7-8B0E-F4B35BA7D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01" y="3170543"/>
            <a:ext cx="8982075" cy="9963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1001E-E847-4932-99A2-16E83DCD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3170543"/>
            <a:ext cx="9553575" cy="996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1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07865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Why?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1039958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F4D39C-F071-48AE-A0F2-1F7AAE0B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51" y="2867025"/>
            <a:ext cx="9353550" cy="3990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18B8DF-1297-4E97-8228-958906268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51" y="7216061"/>
            <a:ext cx="9353550" cy="5924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BAB66A-4BF5-451D-8285-CCE97758B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5199" y="3612583"/>
            <a:ext cx="104965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5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Get, Convert and return (railway pattern)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11A2C4-C0A9-4ACB-8A42-957175C2A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954" y="3793896"/>
            <a:ext cx="10500752" cy="929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8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basic way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B4A39-86C1-490E-8F63-2D053EF87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772594"/>
            <a:ext cx="9438753" cy="29365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1FEF6C-884D-4E23-8ED9-7D6333FF4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118" y="6822173"/>
            <a:ext cx="7460145" cy="6136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4885D-3246-466D-AD4A-E8BBB2D25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0019" y="2596015"/>
            <a:ext cx="8273864" cy="2087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829A2-8C45-4F7A-B952-A17A1DB34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0019" y="5009019"/>
            <a:ext cx="8273864" cy="2434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74A2C9-8647-4DB6-9848-46418B00A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0019" y="7713026"/>
            <a:ext cx="8273864" cy="2326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E9753-5C36-428E-818C-FAF40A7DC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00019" y="10343697"/>
            <a:ext cx="8273864" cy="222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first improving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7FE31-5E45-4706-A56D-1444D44E2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59" y="4845102"/>
            <a:ext cx="14684281" cy="544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1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OOP Approach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AAA38F-BD5B-41A0-A965-4C464B503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722" y="3282869"/>
            <a:ext cx="9351389" cy="1734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BED62F-76BF-44A7-AEA8-152A4DB50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43" y="3341659"/>
            <a:ext cx="8499492" cy="3776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734842-A0FB-43CD-A4FD-DC864727B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43" y="7117978"/>
            <a:ext cx="8499492" cy="3567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C104D9-53C3-4E12-BBAD-D4E1D55A6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42" y="10685930"/>
            <a:ext cx="8499491" cy="2257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B4E221-569D-44BD-9C3D-3C54D530D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5358" y="7013795"/>
            <a:ext cx="12376927" cy="377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7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Functional approach using </a:t>
            </a:r>
            <a:r>
              <a:rPr lang="en-GB" dirty="0" err="1"/>
              <a:t>Applicatives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2C8AC1-878E-41DE-8C97-64A005B3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19" y="3793896"/>
            <a:ext cx="10711443" cy="2302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3FC8FB-A7D1-4E7B-A2C9-C6FFFB866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11" y="6366528"/>
            <a:ext cx="10683551" cy="1898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F166F3-C954-4249-B19E-7A2A11067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18" y="8535987"/>
            <a:ext cx="10711443" cy="214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B97F46-6FD1-4549-BBC3-0F0F4BD23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8991" y="5109557"/>
            <a:ext cx="11265886" cy="47618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9ED5F5-D2C7-46B0-824A-EAC969390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1762" y="10908638"/>
            <a:ext cx="11420475" cy="2438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5CEB40-CCBE-43FE-A43D-1ADBED0877BA}"/>
              </a:ext>
            </a:extLst>
          </p:cNvPr>
          <p:cNvCxnSpPr/>
          <p:nvPr/>
        </p:nvCxnSpPr>
        <p:spPr>
          <a:xfrm>
            <a:off x="4840941" y="11994776"/>
            <a:ext cx="15078635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447109-89D8-43B1-8234-AD4145BBD312}"/>
              </a:ext>
            </a:extLst>
          </p:cNvPr>
          <p:cNvCxnSpPr>
            <a:cxnSpLocks/>
          </p:cNvCxnSpPr>
          <p:nvPr/>
        </p:nvCxnSpPr>
        <p:spPr>
          <a:xfrm>
            <a:off x="4840941" y="11994776"/>
            <a:ext cx="5827059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E8E944-8EA7-4814-A4EB-0DA1E33EE029}"/>
              </a:ext>
            </a:extLst>
          </p:cNvPr>
          <p:cNvCxnSpPr>
            <a:cxnSpLocks/>
          </p:cNvCxnSpPr>
          <p:nvPr/>
        </p:nvCxnSpPr>
        <p:spPr>
          <a:xfrm>
            <a:off x="10439400" y="11994776"/>
            <a:ext cx="3488391" cy="810714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36CD7B-8125-4636-9447-822FB6AC9F5D}"/>
              </a:ext>
            </a:extLst>
          </p:cNvPr>
          <p:cNvCxnSpPr>
            <a:cxnSpLocks/>
          </p:cNvCxnSpPr>
          <p:nvPr/>
        </p:nvCxnSpPr>
        <p:spPr>
          <a:xfrm>
            <a:off x="13927791" y="12805490"/>
            <a:ext cx="5991785" cy="0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96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Thank you!"/>
          <p:cNvSpPr txBox="1">
            <a:spLocks noGrp="1"/>
          </p:cNvSpPr>
          <p:nvPr>
            <p:ph type="body" idx="13"/>
          </p:nvPr>
        </p:nvSpPr>
        <p:spPr>
          <a:xfrm>
            <a:off x="6291186" y="6146799"/>
            <a:ext cx="11801629" cy="2616101"/>
          </a:xfrm>
          <a:prstGeom prst="rect">
            <a:avLst/>
          </a:prstGeom>
        </p:spPr>
        <p:txBody>
          <a:bodyPr/>
          <a:lstStyle/>
          <a:p>
            <a:r>
              <a:rPr sz="20000" dirty="0"/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The billion dollar mistake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5230446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NULL</a:t>
            </a:r>
          </a:p>
          <a:p>
            <a:pPr marL="635000" lvl="1" indent="0">
              <a:buNone/>
            </a:pPr>
            <a:r>
              <a:rPr lang="en-GB" sz="4800" b="1" dirty="0"/>
              <a:t>Tony Hoare</a:t>
            </a:r>
            <a:r>
              <a:rPr lang="en-GB" sz="4800" dirty="0"/>
              <a:t> invented the null reference in 1965</a:t>
            </a:r>
          </a:p>
          <a:p>
            <a:pPr marL="635000" lvl="1" indent="0">
              <a:buNone/>
            </a:pPr>
            <a:r>
              <a:rPr lang="en-GB" sz="4800" dirty="0"/>
              <a:t>NULL, null, Nothing, nil, </a:t>
            </a:r>
            <a:r>
              <a:rPr lang="en-GB" sz="4800" dirty="0" err="1"/>
              <a:t>nullptr</a:t>
            </a:r>
            <a:r>
              <a:rPr lang="en-GB" sz="4800" dirty="0"/>
              <a:t>, </a:t>
            </a:r>
            <a:r>
              <a:rPr lang="en-GB" sz="4800" dirty="0" err="1"/>
              <a:t>undef</a:t>
            </a:r>
            <a:r>
              <a:rPr lang="en-GB" sz="4800" dirty="0"/>
              <a:t>, undefined, None, …</a:t>
            </a:r>
          </a:p>
          <a:p>
            <a:pPr marL="635000" lvl="1" indent="0">
              <a:buNone/>
            </a:pPr>
            <a:r>
              <a:rPr lang="en-GB" sz="4800" dirty="0"/>
              <a:t>Client must check ALWAYS the return value …</a:t>
            </a:r>
          </a:p>
          <a:p>
            <a:pPr marL="635000" lvl="1" indent="0">
              <a:buNone/>
            </a:pPr>
            <a:r>
              <a:rPr lang="en-GB" sz="4800" dirty="0"/>
              <a:t>… to avoid null reference exception</a:t>
            </a:r>
          </a:p>
          <a:p>
            <a:pPr marL="508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BA513-B6F7-4763-829C-52E1A4E2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0874" y="3534996"/>
            <a:ext cx="82200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46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IF and SWITCH … I love them…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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404582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IF and SWITCH</a:t>
            </a:r>
          </a:p>
          <a:p>
            <a:pPr marL="635000" lvl="1" indent="0">
              <a:buNone/>
            </a:pPr>
            <a:r>
              <a:rPr lang="en-GB" sz="4400" b="1" u="sng" dirty="0"/>
              <a:t>Cyclomatic complexity</a:t>
            </a:r>
            <a:r>
              <a:rPr lang="en-GB" sz="4400" dirty="0"/>
              <a:t> is a software metric, used to indicate the complexity of a program. </a:t>
            </a:r>
          </a:p>
          <a:p>
            <a:pPr marL="635000" lvl="1" indent="0">
              <a:buNone/>
            </a:pPr>
            <a:r>
              <a:rPr lang="en-GB" sz="4400" dirty="0"/>
              <a:t>It is a quantitative measure of </a:t>
            </a:r>
            <a:r>
              <a:rPr lang="en-GB" sz="4400" b="1" u="sng" dirty="0"/>
              <a:t>the number of linearly independent paths</a:t>
            </a:r>
            <a:r>
              <a:rPr lang="en-GB" sz="4400" dirty="0"/>
              <a:t> through a program's source code.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6A9B6-2843-5B4A-B984-12C12193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692" y="9424527"/>
            <a:ext cx="7856993" cy="338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8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84348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Clean and Beautiful code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792675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Readability</a:t>
            </a:r>
          </a:p>
          <a:p>
            <a:pPr marL="0" indent="0">
              <a:buNone/>
            </a:pPr>
            <a:endParaRPr lang="en-GB" sz="6000" dirty="0">
              <a:solidFill>
                <a:srgbClr val="F3545A"/>
              </a:solidFill>
            </a:endParaRPr>
          </a:p>
          <a:p>
            <a:pPr marL="0" indent="0">
              <a:buNone/>
            </a:pPr>
            <a:r>
              <a:rPr lang="en-GB" sz="6000" dirty="0"/>
              <a:t>		Composition of function let your code fluent</a:t>
            </a:r>
          </a:p>
          <a:p>
            <a:pPr marL="0" indent="0">
              <a:buNone/>
            </a:pPr>
            <a:r>
              <a:rPr lang="en-GB" sz="6000" dirty="0"/>
              <a:t>		Without IF and with fluent programming the code is more 				declarative so it’s more readable</a:t>
            </a:r>
          </a:p>
          <a:p>
            <a:pPr marL="0" indent="0">
              <a:buNone/>
            </a:pPr>
            <a:r>
              <a:rPr lang="en-GB" sz="6000" dirty="0"/>
              <a:t>		</a:t>
            </a:r>
            <a:r>
              <a:rPr lang="en-GB" sz="6000" dirty="0">
                <a:solidFill>
                  <a:srgbClr val="F3545A"/>
                </a:solidFill>
              </a:rPr>
              <a:t>The code is more beautiful and so it works by definition</a:t>
            </a:r>
          </a:p>
        </p:txBody>
      </p:sp>
    </p:spTree>
    <p:extLst>
      <p:ext uri="{BB962C8B-B14F-4D97-AF65-F5344CB8AC3E}">
        <p14:creationId xmlns:p14="http://schemas.microsoft.com/office/powerpoint/2010/main" val="1988595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Theory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941824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Functions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594342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Functions are first class citizen</a:t>
            </a:r>
          </a:p>
          <a:p>
            <a:pPr marL="0" indent="0">
              <a:buNone/>
            </a:pPr>
            <a:endParaRPr lang="en-GB" sz="6000" dirty="0"/>
          </a:p>
          <a:p>
            <a:pPr marL="635000" lvl="1" indent="0">
              <a:buNone/>
            </a:pPr>
            <a:r>
              <a:rPr lang="en-GB" sz="4800" dirty="0"/>
              <a:t>		You can assign a function to a variable</a:t>
            </a:r>
          </a:p>
          <a:p>
            <a:pPr marL="635000" lvl="1" indent="0">
              <a:buNone/>
            </a:pPr>
            <a:r>
              <a:rPr lang="en-GB" sz="4800" dirty="0"/>
              <a:t>		You can pass a function as a parameter of another function</a:t>
            </a:r>
          </a:p>
          <a:p>
            <a:pPr marL="635000" lvl="1" indent="0">
              <a:buNone/>
            </a:pPr>
            <a:r>
              <a:rPr lang="en-GB" sz="4800" dirty="0"/>
              <a:t>		You can return a function as a result of another function</a:t>
            </a:r>
          </a:p>
          <a:p>
            <a:pPr marL="635000" lvl="1" indent="0">
              <a:buNone/>
            </a:pPr>
            <a:r>
              <a:rPr lang="en-GB" sz="4800" b="1" dirty="0"/>
              <a:t>		High Order Functions</a:t>
            </a:r>
          </a:p>
          <a:p>
            <a:pPr marL="0" indent="0">
              <a:buNone/>
            </a:pPr>
            <a:endParaRPr lang="en-GB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75258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13582</TotalTime>
  <Words>979</Words>
  <Application>Microsoft Office PowerPoint</Application>
  <PresentationFormat>Custom</PresentationFormat>
  <Paragraphs>159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Gibson</vt:lpstr>
      <vt:lpstr>Gibson Light</vt:lpstr>
      <vt:lpstr>Helvetica Light</vt:lpstr>
      <vt:lpstr>Helvetica Neue</vt:lpstr>
      <vt:lpstr>PresicavTightLt-Regular</vt:lpstr>
      <vt:lpstr>PresicavTightRg-Bold</vt:lpstr>
      <vt:lpstr>Wingdings</vt:lpstr>
      <vt:lpstr>White</vt:lpstr>
      <vt:lpstr>PowerPoint Presentation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Franco Melandri</dc:creator>
  <cp:lastModifiedBy>Melandri Franco</cp:lastModifiedBy>
  <cp:revision>317</cp:revision>
  <dcterms:modified xsi:type="dcterms:W3CDTF">2021-07-18T08:58:59Z</dcterms:modified>
</cp:coreProperties>
</file>